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1" r:id="rId5"/>
    <p:sldId id="262" r:id="rId6"/>
  </p:sldIdLst>
  <p:sldSz cx="12192000" cy="6858000"/>
  <p:notesSz cx="6858000" cy="1005998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7D71CC-9718-4208-829D-F8207CE97866}"/>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9DA5FE80-25DB-4183-A78D-1BC68549FF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CF650A45-C77B-4942-854C-4AFBBF0B5286}"/>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5" name="Pladsholder til sidefod 4">
            <a:extLst>
              <a:ext uri="{FF2B5EF4-FFF2-40B4-BE49-F238E27FC236}">
                <a16:creationId xmlns:a16="http://schemas.microsoft.com/office/drawing/2014/main" id="{436AF0EE-69B8-40D7-A9C7-03877E5A204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FC5E182-BB55-4803-8033-23646BF3C378}"/>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835827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D0B334-836E-42A0-8710-A77E9C401BEE}"/>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0A94B221-9DE9-4C0A-9E24-2631EB684B92}"/>
              </a:ext>
            </a:extLst>
          </p:cNvPr>
          <p:cNvSpPr>
            <a:spLocks noGrp="1"/>
          </p:cNvSpPr>
          <p:nvPr>
            <p:ph type="body" orient="vert" idx="1"/>
          </p:nvPr>
        </p:nvSpPr>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1A075DC-805F-496F-9159-67456D3C4825}"/>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5" name="Pladsholder til sidefod 4">
            <a:extLst>
              <a:ext uri="{FF2B5EF4-FFF2-40B4-BE49-F238E27FC236}">
                <a16:creationId xmlns:a16="http://schemas.microsoft.com/office/drawing/2014/main" id="{9B616A78-A305-469F-8ABF-F62A2EDF41C2}"/>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DA5ED3F6-3873-4AC4-B765-32D929C2CF36}"/>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3388789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AFA4475A-056E-4D32-9D64-40B3BF660ACC}"/>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C532DB2C-048B-4F01-81FB-E966263307E2}"/>
              </a:ext>
            </a:extLst>
          </p:cNvPr>
          <p:cNvSpPr>
            <a:spLocks noGrp="1"/>
          </p:cNvSpPr>
          <p:nvPr>
            <p:ph type="body" orient="vert" idx="1"/>
          </p:nvPr>
        </p:nvSpPr>
        <p:spPr>
          <a:xfrm>
            <a:off x="838200" y="365125"/>
            <a:ext cx="7734300" cy="5811838"/>
          </a:xfrm>
        </p:spPr>
        <p:txBody>
          <a:bodyPr vert="eaVert"/>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24A6F5A4-D1C2-46C3-8A82-6DBCA945127D}"/>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5" name="Pladsholder til sidefod 4">
            <a:extLst>
              <a:ext uri="{FF2B5EF4-FFF2-40B4-BE49-F238E27FC236}">
                <a16:creationId xmlns:a16="http://schemas.microsoft.com/office/drawing/2014/main" id="{076A3468-1A21-45CA-8984-7EAACE007CE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A6327F2-39BB-4D28-9853-A89BFE3B87C4}"/>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20567860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5BA9083-60C8-46CB-9D5D-F51AAD57776D}"/>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9CBE5EF-5887-48B2-9725-82EDB98F34EE}"/>
              </a:ext>
            </a:extLst>
          </p:cNvPr>
          <p:cNvSpPr>
            <a:spLocks noGrp="1"/>
          </p:cNvSpPr>
          <p:nvPr>
            <p:ph idx="1"/>
          </p:nvPr>
        </p:nvSpPr>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8932D1D1-7762-4048-9DDD-70468721B0B1}"/>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5" name="Pladsholder til sidefod 4">
            <a:extLst>
              <a:ext uri="{FF2B5EF4-FFF2-40B4-BE49-F238E27FC236}">
                <a16:creationId xmlns:a16="http://schemas.microsoft.com/office/drawing/2014/main" id="{B9F32B15-1340-458A-BBA2-8A3C4074D11C}"/>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89A88B7-F35C-4335-9CB1-FEBEAD63EAEC}"/>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101497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F4C613-D1C1-4D98-929A-88084E44E02B}"/>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BE430A38-977D-4B5D-A46D-CAC33D7BD7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Rediger teksttypografien i masteren</a:t>
            </a:r>
          </a:p>
        </p:txBody>
      </p:sp>
      <p:sp>
        <p:nvSpPr>
          <p:cNvPr id="4" name="Pladsholder til dato 3">
            <a:extLst>
              <a:ext uri="{FF2B5EF4-FFF2-40B4-BE49-F238E27FC236}">
                <a16:creationId xmlns:a16="http://schemas.microsoft.com/office/drawing/2014/main" id="{C8C088E6-2582-45E2-9BA5-8D33135B66C5}"/>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5" name="Pladsholder til sidefod 4">
            <a:extLst>
              <a:ext uri="{FF2B5EF4-FFF2-40B4-BE49-F238E27FC236}">
                <a16:creationId xmlns:a16="http://schemas.microsoft.com/office/drawing/2014/main" id="{C7473014-6BF7-4E16-9344-825A4CBF0D7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A076867-B089-4D53-8F19-B2D2FF1CBC70}"/>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3645460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6698A9E-BE12-438E-922B-0F8DD6E564F5}"/>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EF871271-041A-4F06-A7BE-C33C45D8016A}"/>
              </a:ext>
            </a:extLst>
          </p:cNvPr>
          <p:cNvSpPr>
            <a:spLocks noGrp="1"/>
          </p:cNvSpPr>
          <p:nvPr>
            <p:ph sz="half" idx="1"/>
          </p:nvPr>
        </p:nvSpPr>
        <p:spPr>
          <a:xfrm>
            <a:off x="838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D4E8BF7A-6BB1-4C1E-8522-672AA4AD5086}"/>
              </a:ext>
            </a:extLst>
          </p:cNvPr>
          <p:cNvSpPr>
            <a:spLocks noGrp="1"/>
          </p:cNvSpPr>
          <p:nvPr>
            <p:ph sz="half" idx="2"/>
          </p:nvPr>
        </p:nvSpPr>
        <p:spPr>
          <a:xfrm>
            <a:off x="6172200" y="1825625"/>
            <a:ext cx="5181600" cy="435133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FDBE123D-7176-40A5-83AC-74E426D2CA0A}"/>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6" name="Pladsholder til sidefod 5">
            <a:extLst>
              <a:ext uri="{FF2B5EF4-FFF2-40B4-BE49-F238E27FC236}">
                <a16:creationId xmlns:a16="http://schemas.microsoft.com/office/drawing/2014/main" id="{8A116A40-C45D-482B-AB36-EF76AE6B0EDD}"/>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3FC2F27D-1760-4FAD-8272-F4A5CE1B5147}"/>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69609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F4750-BAFC-4A1B-B877-931B0AE409A8}"/>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A1D63260-47B6-4766-AD8B-E785826C78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4" name="Pladsholder til indhold 3">
            <a:extLst>
              <a:ext uri="{FF2B5EF4-FFF2-40B4-BE49-F238E27FC236}">
                <a16:creationId xmlns:a16="http://schemas.microsoft.com/office/drawing/2014/main" id="{18100ED6-68A6-4A29-9794-BD6FBCB05FE4}"/>
              </a:ext>
            </a:extLst>
          </p:cNvPr>
          <p:cNvSpPr>
            <a:spLocks noGrp="1"/>
          </p:cNvSpPr>
          <p:nvPr>
            <p:ph sz="half" idx="2"/>
          </p:nvPr>
        </p:nvSpPr>
        <p:spPr>
          <a:xfrm>
            <a:off x="839788" y="2505075"/>
            <a:ext cx="5157787"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D18C4EA6-4EB0-47BB-8B22-9BD25973090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Rediger teksttypografien i masteren</a:t>
            </a:r>
          </a:p>
        </p:txBody>
      </p:sp>
      <p:sp>
        <p:nvSpPr>
          <p:cNvPr id="6" name="Pladsholder til indhold 5">
            <a:extLst>
              <a:ext uri="{FF2B5EF4-FFF2-40B4-BE49-F238E27FC236}">
                <a16:creationId xmlns:a16="http://schemas.microsoft.com/office/drawing/2014/main" id="{8418A757-BB6D-48B6-8ACD-C6CB8A8F5C69}"/>
              </a:ext>
            </a:extLst>
          </p:cNvPr>
          <p:cNvSpPr>
            <a:spLocks noGrp="1"/>
          </p:cNvSpPr>
          <p:nvPr>
            <p:ph sz="quarter" idx="4"/>
          </p:nvPr>
        </p:nvSpPr>
        <p:spPr>
          <a:xfrm>
            <a:off x="6172200" y="2505075"/>
            <a:ext cx="5183188" cy="3684588"/>
          </a:xfrm>
        </p:spPr>
        <p:txBody>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B079B128-403F-4898-B97D-ED0ECF5C78C1}"/>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8" name="Pladsholder til sidefod 7">
            <a:extLst>
              <a:ext uri="{FF2B5EF4-FFF2-40B4-BE49-F238E27FC236}">
                <a16:creationId xmlns:a16="http://schemas.microsoft.com/office/drawing/2014/main" id="{21AAF6E3-C920-4C25-8CBA-758D2B626ABF}"/>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3E608A2C-A8C8-41CA-A9E2-0746F85BE65A}"/>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3311848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7FF095-E0EA-449A-ACA5-8FB700E516B7}"/>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56F6EF66-0EC2-439C-8DE0-234A4F9953C4}"/>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4" name="Pladsholder til sidefod 3">
            <a:extLst>
              <a:ext uri="{FF2B5EF4-FFF2-40B4-BE49-F238E27FC236}">
                <a16:creationId xmlns:a16="http://schemas.microsoft.com/office/drawing/2014/main" id="{945885C6-E533-49D6-8407-EFF2EECB73C0}"/>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A46099FD-F7A6-45DE-AFCB-AA3D5E22B57B}"/>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1450496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438C6E25-20ED-4352-A62C-449B1FBECAAC}"/>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3" name="Pladsholder til sidefod 2">
            <a:extLst>
              <a:ext uri="{FF2B5EF4-FFF2-40B4-BE49-F238E27FC236}">
                <a16:creationId xmlns:a16="http://schemas.microsoft.com/office/drawing/2014/main" id="{21C8C5F4-4904-4622-8446-77717941F65D}"/>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62FF15C6-91BB-4C87-B1B3-60A4FBDC00F0}"/>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2140508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43F6CA-C937-4A4B-ABDD-A17C722D5643}"/>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A060E837-E787-480E-8AF9-4E2FB673428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FFB10A9B-3825-4A5F-933F-3107613D5A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a16="http://schemas.microsoft.com/office/drawing/2014/main" id="{2BB3D3CB-455E-43B1-B144-A6648E54E45A}"/>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6" name="Pladsholder til sidefod 5">
            <a:extLst>
              <a:ext uri="{FF2B5EF4-FFF2-40B4-BE49-F238E27FC236}">
                <a16:creationId xmlns:a16="http://schemas.microsoft.com/office/drawing/2014/main" id="{FFD6A41C-4E79-4870-B1DC-B39F9CA80DEF}"/>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8F49E03D-4736-450D-A10E-E6F934153508}"/>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3485698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F99B72-F949-4054-B840-46AAC743D8E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4398E4A3-DADC-4EBF-B5F4-E6F68984F4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404A65E5-C188-4324-BAB2-4A0012DD37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Rediger teksttypografien i masteren</a:t>
            </a:r>
          </a:p>
        </p:txBody>
      </p:sp>
      <p:sp>
        <p:nvSpPr>
          <p:cNvPr id="5" name="Pladsholder til dato 4">
            <a:extLst>
              <a:ext uri="{FF2B5EF4-FFF2-40B4-BE49-F238E27FC236}">
                <a16:creationId xmlns:a16="http://schemas.microsoft.com/office/drawing/2014/main" id="{ED442702-9C37-4516-9D10-2414C94D49BF}"/>
              </a:ext>
            </a:extLst>
          </p:cNvPr>
          <p:cNvSpPr>
            <a:spLocks noGrp="1"/>
          </p:cNvSpPr>
          <p:nvPr>
            <p:ph type="dt" sz="half" idx="10"/>
          </p:nvPr>
        </p:nvSpPr>
        <p:spPr/>
        <p:txBody>
          <a:bodyPr/>
          <a:lstStyle/>
          <a:p>
            <a:fld id="{01D2842E-AC95-42E9-B88B-D8A17D5BB01C}" type="datetimeFigureOut">
              <a:rPr lang="da-DK" smtClean="0"/>
              <a:t>20-02-2019</a:t>
            </a:fld>
            <a:endParaRPr lang="da-DK"/>
          </a:p>
        </p:txBody>
      </p:sp>
      <p:sp>
        <p:nvSpPr>
          <p:cNvPr id="6" name="Pladsholder til sidefod 5">
            <a:extLst>
              <a:ext uri="{FF2B5EF4-FFF2-40B4-BE49-F238E27FC236}">
                <a16:creationId xmlns:a16="http://schemas.microsoft.com/office/drawing/2014/main" id="{51F4D963-8E71-40D8-B10D-ECA5EF4098F3}"/>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33E89D5-1436-4CF6-A762-FB3E8031A6AD}"/>
              </a:ext>
            </a:extLst>
          </p:cNvPr>
          <p:cNvSpPr>
            <a:spLocks noGrp="1"/>
          </p:cNvSpPr>
          <p:nvPr>
            <p:ph type="sldNum" sz="quarter" idx="12"/>
          </p:nvPr>
        </p:nvSpPr>
        <p:spPr/>
        <p:txBody>
          <a:bodyPr/>
          <a:lstStyle/>
          <a:p>
            <a:fld id="{965AF19F-C071-49ED-9A88-C8106F47342A}" type="slidenum">
              <a:rPr lang="da-DK" smtClean="0"/>
              <a:t>‹nr.›</a:t>
            </a:fld>
            <a:endParaRPr lang="da-DK"/>
          </a:p>
        </p:txBody>
      </p:sp>
    </p:spTree>
    <p:extLst>
      <p:ext uri="{BB962C8B-B14F-4D97-AF65-F5344CB8AC3E}">
        <p14:creationId xmlns:p14="http://schemas.microsoft.com/office/powerpoint/2010/main" val="3512370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00BC64CA-07D4-4B58-B92A-9831A15989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D21D98DC-DFCC-4DD2-B54E-2CCD521FFA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Rediger teksttypografien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D76EB39E-83B2-4049-B184-58E49EC25D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D2842E-AC95-42E9-B88B-D8A17D5BB01C}" type="datetimeFigureOut">
              <a:rPr lang="da-DK" smtClean="0"/>
              <a:t>20-02-2019</a:t>
            </a:fld>
            <a:endParaRPr lang="da-DK"/>
          </a:p>
        </p:txBody>
      </p:sp>
      <p:sp>
        <p:nvSpPr>
          <p:cNvPr id="5" name="Pladsholder til sidefod 4">
            <a:extLst>
              <a:ext uri="{FF2B5EF4-FFF2-40B4-BE49-F238E27FC236}">
                <a16:creationId xmlns:a16="http://schemas.microsoft.com/office/drawing/2014/main" id="{E7A2CE19-8BC3-4879-A524-6120BE42556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5E6B6AC6-E860-44B7-8C56-EF219750CE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AF19F-C071-49ED-9A88-C8106F47342A}" type="slidenum">
              <a:rPr lang="da-DK" smtClean="0"/>
              <a:t>‹nr.›</a:t>
            </a:fld>
            <a:endParaRPr lang="da-DK"/>
          </a:p>
        </p:txBody>
      </p:sp>
    </p:spTree>
    <p:extLst>
      <p:ext uri="{BB962C8B-B14F-4D97-AF65-F5344CB8AC3E}">
        <p14:creationId xmlns:p14="http://schemas.microsoft.com/office/powerpoint/2010/main" val="4257847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7D6DED-F7C0-4F09-8E3E-48A8AE8C8388}"/>
              </a:ext>
            </a:extLst>
          </p:cNvPr>
          <p:cNvSpPr>
            <a:spLocks noGrp="1"/>
          </p:cNvSpPr>
          <p:nvPr>
            <p:ph type="ctrTitle"/>
          </p:nvPr>
        </p:nvSpPr>
        <p:spPr/>
        <p:txBody>
          <a:bodyPr/>
          <a:lstStyle/>
          <a:p>
            <a:r>
              <a:rPr lang="da-DK" dirty="0"/>
              <a:t>Fanø Vand A/S</a:t>
            </a:r>
          </a:p>
        </p:txBody>
      </p:sp>
      <p:sp>
        <p:nvSpPr>
          <p:cNvPr id="3" name="Undertitel 2">
            <a:extLst>
              <a:ext uri="{FF2B5EF4-FFF2-40B4-BE49-F238E27FC236}">
                <a16:creationId xmlns:a16="http://schemas.microsoft.com/office/drawing/2014/main" id="{DA98A1B9-FB14-4221-9579-D2B44B00BFED}"/>
              </a:ext>
            </a:extLst>
          </p:cNvPr>
          <p:cNvSpPr>
            <a:spLocks noGrp="1"/>
          </p:cNvSpPr>
          <p:nvPr>
            <p:ph type="subTitle" idx="1"/>
          </p:nvPr>
        </p:nvSpPr>
        <p:spPr/>
        <p:txBody>
          <a:bodyPr>
            <a:normAutofit lnSpcReduction="10000"/>
          </a:bodyPr>
          <a:lstStyle/>
          <a:p>
            <a:pPr marL="342900" indent="-342900">
              <a:buFont typeface="Arial" panose="020B0604020202020204" pitchFamily="34" charset="0"/>
              <a:buChar char="•"/>
            </a:pPr>
            <a:r>
              <a:rPr lang="da-DK" dirty="0"/>
              <a:t>Økonomien set fra sommerhusejernes vinkel – Septiktank</a:t>
            </a:r>
          </a:p>
          <a:p>
            <a:pPr marL="342900" indent="-342900">
              <a:buFont typeface="Arial" panose="020B0604020202020204" pitchFamily="34" charset="0"/>
              <a:buChar char="•"/>
            </a:pPr>
            <a:r>
              <a:rPr lang="da-DK" dirty="0"/>
              <a:t>Økonomien set fra sommerhusejernes vinkel – kloakering</a:t>
            </a:r>
          </a:p>
          <a:p>
            <a:pPr marL="342900" indent="-342900">
              <a:buFont typeface="Arial" panose="020B0604020202020204" pitchFamily="34" charset="0"/>
              <a:buChar char="•"/>
            </a:pPr>
            <a:r>
              <a:rPr lang="da-DK" dirty="0"/>
              <a:t>Økonomien set fra Fanø Vands side</a:t>
            </a:r>
          </a:p>
          <a:p>
            <a:pPr marL="342900" indent="-342900">
              <a:buFont typeface="Arial" panose="020B0604020202020204" pitchFamily="34" charset="0"/>
              <a:buChar char="•"/>
            </a:pPr>
            <a:r>
              <a:rPr lang="da-DK" dirty="0"/>
              <a:t>Problemstillinger for Fanø Vand</a:t>
            </a:r>
          </a:p>
        </p:txBody>
      </p:sp>
      <p:pic>
        <p:nvPicPr>
          <p:cNvPr id="5" name="Billede 4">
            <a:extLst>
              <a:ext uri="{FF2B5EF4-FFF2-40B4-BE49-F238E27FC236}">
                <a16:creationId xmlns:a16="http://schemas.microsoft.com/office/drawing/2014/main" id="{E76276AE-0F05-41BA-90DE-1A66DDDEA0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113" y="408372"/>
            <a:ext cx="2006353" cy="1633491"/>
          </a:xfrm>
          <a:prstGeom prst="rect">
            <a:avLst/>
          </a:prstGeom>
        </p:spPr>
      </p:pic>
    </p:spTree>
    <p:extLst>
      <p:ext uri="{BB962C8B-B14F-4D97-AF65-F5344CB8AC3E}">
        <p14:creationId xmlns:p14="http://schemas.microsoft.com/office/powerpoint/2010/main" val="308256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834A0B-C01B-472E-A5D2-D650D1792AEE}"/>
              </a:ext>
            </a:extLst>
          </p:cNvPr>
          <p:cNvSpPr>
            <a:spLocks noGrp="1"/>
          </p:cNvSpPr>
          <p:nvPr>
            <p:ph type="title"/>
          </p:nvPr>
        </p:nvSpPr>
        <p:spPr>
          <a:xfrm>
            <a:off x="838200" y="365125"/>
            <a:ext cx="10515600" cy="4526471"/>
          </a:xfrm>
        </p:spPr>
        <p:txBody>
          <a:bodyPr>
            <a:normAutofit fontScale="90000"/>
          </a:bodyPr>
          <a:lstStyle/>
          <a:p>
            <a:br>
              <a:rPr lang="da-DK" dirty="0"/>
            </a:br>
            <a:br>
              <a:rPr lang="da-DK" dirty="0"/>
            </a:br>
            <a:r>
              <a:rPr lang="da-DK" dirty="0"/>
              <a:t>Økonomien – septiktankløsning/tømningsordning</a:t>
            </a:r>
            <a:br>
              <a:rPr lang="da-DK" dirty="0"/>
            </a:br>
            <a:br>
              <a:rPr lang="da-DK" dirty="0"/>
            </a:br>
            <a:r>
              <a:rPr lang="da-DK" sz="2400" b="1" i="1" dirty="0"/>
              <a:t>Anlægsudgifter: 								</a:t>
            </a:r>
            <a:r>
              <a:rPr lang="da-DK" sz="2400" b="1" i="1" dirty="0" err="1">
                <a:solidFill>
                  <a:srgbClr val="FF0000"/>
                </a:solidFill>
              </a:rPr>
              <a:t>inkl</a:t>
            </a:r>
            <a:r>
              <a:rPr lang="da-DK" sz="2400" b="1" i="1" dirty="0">
                <a:solidFill>
                  <a:srgbClr val="FF0000"/>
                </a:solidFill>
              </a:rPr>
              <a:t> moms</a:t>
            </a:r>
            <a:br>
              <a:rPr lang="da-DK" sz="2400" b="1" i="1" dirty="0"/>
            </a:br>
            <a:r>
              <a:rPr lang="da-DK" sz="2400" dirty="0"/>
              <a:t>Etablering af tank, inkl. rørledning:		     45-70.000		</a:t>
            </a:r>
            <a:r>
              <a:rPr lang="da-DK" sz="2400" dirty="0">
                <a:solidFill>
                  <a:srgbClr val="FF0000"/>
                </a:solidFill>
              </a:rPr>
              <a:t>56-87.000</a:t>
            </a:r>
            <a:br>
              <a:rPr lang="da-DK" sz="2400" dirty="0"/>
            </a:br>
            <a:br>
              <a:rPr lang="da-DK" sz="2400" dirty="0"/>
            </a:br>
            <a:r>
              <a:rPr lang="da-DK" sz="2400" b="1" i="1" dirty="0"/>
              <a:t>Løbende årlige udgifter: </a:t>
            </a:r>
            <a:br>
              <a:rPr lang="da-DK" sz="2400" b="1" i="1" dirty="0"/>
            </a:br>
            <a:r>
              <a:rPr lang="da-DK" sz="2400" dirty="0"/>
              <a:t>1 årlig tømning, pr. 3 m3: 	 			 656		          </a:t>
            </a:r>
            <a:r>
              <a:rPr lang="da-DK" sz="2400" dirty="0">
                <a:solidFill>
                  <a:srgbClr val="FF0000"/>
                </a:solidFill>
              </a:rPr>
              <a:t>820</a:t>
            </a:r>
            <a:br>
              <a:rPr lang="da-DK" sz="2400" dirty="0"/>
            </a:br>
            <a:r>
              <a:rPr lang="da-DK" sz="2400" dirty="0"/>
              <a:t>Ekstra, pr. m3, udover 3 m3: 				 183		          </a:t>
            </a:r>
            <a:r>
              <a:rPr lang="da-DK" sz="2400" dirty="0">
                <a:solidFill>
                  <a:srgbClr val="FF0000"/>
                </a:solidFill>
              </a:rPr>
              <a:t>228</a:t>
            </a:r>
            <a:br>
              <a:rPr lang="da-DK" sz="2400" dirty="0"/>
            </a:br>
            <a:r>
              <a:rPr lang="da-DK" sz="2400" dirty="0"/>
              <a:t>Ekstratømning					      ca. 1.900		</a:t>
            </a:r>
            <a:r>
              <a:rPr lang="da-DK" sz="2400" dirty="0">
                <a:solidFill>
                  <a:srgbClr val="FF0000"/>
                </a:solidFill>
              </a:rPr>
              <a:t> ca. 2.375</a:t>
            </a:r>
            <a:br>
              <a:rPr lang="da-DK" sz="2400" dirty="0"/>
            </a:br>
            <a:br>
              <a:rPr lang="da-DK" sz="2400" dirty="0"/>
            </a:br>
            <a:r>
              <a:rPr lang="da-DK" sz="2400" dirty="0"/>
              <a:t>Tømningsordningen er ikke underlagt priskontrol, men drives efter et omkostningsdæknings-princip. Fanø Vand administrerer ordningen.</a:t>
            </a:r>
            <a:br>
              <a:rPr lang="da-DK" sz="2400" dirty="0"/>
            </a:br>
            <a:br>
              <a:rPr lang="da-DK" sz="2400" dirty="0"/>
            </a:br>
            <a:r>
              <a:rPr lang="da-DK" sz="2400" b="1" i="1" dirty="0"/>
              <a:t>Miljøeffekt: </a:t>
            </a:r>
            <a:br>
              <a:rPr lang="da-DK" sz="2400" b="1" i="1" dirty="0"/>
            </a:br>
            <a:r>
              <a:rPr lang="da-DK" sz="2400" dirty="0"/>
              <a:t>Kun tørstoffet tømmes, det flydende siver ned i undergrunden</a:t>
            </a:r>
            <a:br>
              <a:rPr lang="da-DK" sz="2400" dirty="0"/>
            </a:br>
            <a:r>
              <a:rPr lang="da-DK" sz="2400" dirty="0"/>
              <a:t>Ikke alle septiktanke fungerer optimalt</a:t>
            </a:r>
            <a:br>
              <a:rPr lang="da-DK" sz="2400" dirty="0"/>
            </a:br>
            <a:br>
              <a:rPr lang="da-DK" sz="2400" dirty="0"/>
            </a:br>
            <a:endParaRPr lang="da-DK" sz="2400" dirty="0"/>
          </a:p>
        </p:txBody>
      </p:sp>
    </p:spTree>
    <p:extLst>
      <p:ext uri="{BB962C8B-B14F-4D97-AF65-F5344CB8AC3E}">
        <p14:creationId xmlns:p14="http://schemas.microsoft.com/office/powerpoint/2010/main" val="3202380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F3E7A53-3A4F-459F-B777-356DD2ABFAA9}"/>
              </a:ext>
            </a:extLst>
          </p:cNvPr>
          <p:cNvSpPr>
            <a:spLocks noGrp="1"/>
          </p:cNvSpPr>
          <p:nvPr>
            <p:ph type="title"/>
          </p:nvPr>
        </p:nvSpPr>
        <p:spPr>
          <a:xfrm>
            <a:off x="838200" y="365125"/>
            <a:ext cx="10515600" cy="4996988"/>
          </a:xfrm>
        </p:spPr>
        <p:txBody>
          <a:bodyPr>
            <a:normAutofit fontScale="90000"/>
          </a:bodyPr>
          <a:lstStyle/>
          <a:p>
            <a:br>
              <a:rPr lang="da-DK" dirty="0"/>
            </a:br>
            <a:r>
              <a:rPr lang="da-DK" dirty="0"/>
              <a:t>Økonomien – kloakeringsløsning</a:t>
            </a:r>
            <a:br>
              <a:rPr lang="da-DK" dirty="0"/>
            </a:br>
            <a:br>
              <a:rPr lang="da-DK" dirty="0"/>
            </a:br>
            <a:r>
              <a:rPr lang="da-DK" sz="2400" b="1" i="1" dirty="0"/>
              <a:t>Anlægsudgifter: 							   </a:t>
            </a:r>
            <a:r>
              <a:rPr lang="da-DK" sz="2400" b="1" i="1" dirty="0">
                <a:solidFill>
                  <a:srgbClr val="FF0000"/>
                </a:solidFill>
              </a:rPr>
              <a:t>inkl. moms</a:t>
            </a:r>
            <a:br>
              <a:rPr lang="da-DK" sz="2400" b="1" i="1" dirty="0"/>
            </a:br>
            <a:r>
              <a:rPr lang="da-DK" sz="2400" dirty="0"/>
              <a:t>Rørledning fra sommerhus til skelbrønd:                      5-25.000	</a:t>
            </a:r>
            <a:r>
              <a:rPr lang="da-DK" sz="2400" dirty="0">
                <a:solidFill>
                  <a:srgbClr val="FF0000"/>
                </a:solidFill>
              </a:rPr>
              <a:t>6.250-31.250</a:t>
            </a:r>
            <a:br>
              <a:rPr lang="da-DK" sz="2400" dirty="0"/>
            </a:br>
            <a:r>
              <a:rPr lang="da-DK" sz="2400" dirty="0"/>
              <a:t>Tilslutningsbidrag:				</a:t>
            </a:r>
            <a:r>
              <a:rPr lang="da-DK" sz="2400" u="sng" dirty="0"/>
              <a:t>          26.945	            </a:t>
            </a:r>
            <a:r>
              <a:rPr lang="da-DK" sz="2400" u="sng" dirty="0">
                <a:solidFill>
                  <a:srgbClr val="FF0000"/>
                </a:solidFill>
              </a:rPr>
              <a:t>33.682</a:t>
            </a:r>
            <a:br>
              <a:rPr lang="da-DK" sz="2400" dirty="0"/>
            </a:br>
            <a:r>
              <a:rPr lang="da-DK" sz="2400" dirty="0"/>
              <a:t>I alt:					             ca. 32-52.000	</a:t>
            </a:r>
            <a:r>
              <a:rPr lang="da-DK" sz="2400" dirty="0">
                <a:solidFill>
                  <a:srgbClr val="FF0000"/>
                </a:solidFill>
              </a:rPr>
              <a:t>ca. 40-65.000</a:t>
            </a:r>
            <a:br>
              <a:rPr lang="da-DK" sz="2400" dirty="0"/>
            </a:br>
            <a:br>
              <a:rPr lang="da-DK" sz="2400" dirty="0"/>
            </a:br>
            <a:r>
              <a:rPr lang="da-DK" sz="2400" b="1" i="1" dirty="0"/>
              <a:t>Løbende årlige udgifter: </a:t>
            </a:r>
            <a:br>
              <a:rPr lang="da-DK" sz="2400" b="1" i="1" dirty="0"/>
            </a:br>
            <a:r>
              <a:rPr lang="da-DK" sz="2400" dirty="0"/>
              <a:t>Fast abonnementsbidrag: 				 635		   </a:t>
            </a:r>
            <a:r>
              <a:rPr lang="da-DK" sz="2400" dirty="0">
                <a:solidFill>
                  <a:srgbClr val="FF0000"/>
                </a:solidFill>
              </a:rPr>
              <a:t>794</a:t>
            </a:r>
            <a:br>
              <a:rPr lang="da-DK" sz="2400" dirty="0"/>
            </a:br>
            <a:r>
              <a:rPr lang="da-DK" sz="2400" dirty="0"/>
              <a:t>Variabel udgift målt efter vandforbruget: kr. 46 pr. m3</a:t>
            </a:r>
            <a:br>
              <a:rPr lang="da-DK" sz="2400" dirty="0"/>
            </a:br>
            <a:r>
              <a:rPr lang="da-DK" sz="2400" dirty="0"/>
              <a:t>(eks. 35 m3 á 46 = 1.610): 			            </a:t>
            </a:r>
            <a:r>
              <a:rPr lang="da-DK" sz="2400" u="sng" dirty="0"/>
              <a:t>1.610		</a:t>
            </a:r>
            <a:r>
              <a:rPr lang="da-DK" sz="2400" u="sng" dirty="0">
                <a:solidFill>
                  <a:srgbClr val="FF0000"/>
                </a:solidFill>
              </a:rPr>
              <a:t>2.012</a:t>
            </a:r>
            <a:br>
              <a:rPr lang="da-DK" sz="2400" dirty="0"/>
            </a:br>
            <a:r>
              <a:rPr lang="da-DK" sz="2400" dirty="0"/>
              <a:t>I alt:						            2.245		</a:t>
            </a:r>
            <a:r>
              <a:rPr lang="da-DK" sz="2400" dirty="0">
                <a:solidFill>
                  <a:srgbClr val="FF0000"/>
                </a:solidFill>
              </a:rPr>
              <a:t>2.805</a:t>
            </a:r>
            <a:br>
              <a:rPr lang="da-DK" sz="2400" dirty="0"/>
            </a:br>
            <a:br>
              <a:rPr lang="da-DK" sz="2400" dirty="0"/>
            </a:br>
            <a:r>
              <a:rPr lang="da-DK" sz="2400" dirty="0"/>
              <a:t>Miljøeffekt: Ingen lokal forurening </a:t>
            </a:r>
            <a:br>
              <a:rPr lang="da-DK" dirty="0"/>
            </a:br>
            <a:br>
              <a:rPr lang="da-DK" dirty="0"/>
            </a:br>
            <a:endParaRPr lang="da-DK" dirty="0"/>
          </a:p>
        </p:txBody>
      </p:sp>
    </p:spTree>
    <p:extLst>
      <p:ext uri="{BB962C8B-B14F-4D97-AF65-F5344CB8AC3E}">
        <p14:creationId xmlns:p14="http://schemas.microsoft.com/office/powerpoint/2010/main" val="1076768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9845D2-3D04-4CF3-998C-96DAC51691BA}"/>
              </a:ext>
            </a:extLst>
          </p:cNvPr>
          <p:cNvSpPr>
            <a:spLocks noGrp="1"/>
          </p:cNvSpPr>
          <p:nvPr>
            <p:ph type="title"/>
          </p:nvPr>
        </p:nvSpPr>
        <p:spPr>
          <a:xfrm>
            <a:off x="838200" y="365125"/>
            <a:ext cx="10515600" cy="6062308"/>
          </a:xfrm>
        </p:spPr>
        <p:txBody>
          <a:bodyPr/>
          <a:lstStyle/>
          <a:p>
            <a:r>
              <a:rPr lang="da-DK" dirty="0"/>
              <a:t>Fanø Vands økonomi ved kloakeringsløsning</a:t>
            </a:r>
            <a:br>
              <a:rPr lang="da-DK" dirty="0"/>
            </a:br>
            <a:br>
              <a:rPr lang="da-DK" dirty="0"/>
            </a:br>
            <a:r>
              <a:rPr lang="da-DK" sz="2400" b="1" i="1" dirty="0"/>
              <a:t>Anlægsudgifter (pr. tilslutning):</a:t>
            </a:r>
            <a:br>
              <a:rPr lang="da-DK" sz="2400" dirty="0"/>
            </a:br>
            <a:r>
              <a:rPr lang="da-DK" sz="2400" dirty="0"/>
              <a:t>Andel af overordnet (tryk)ledning:		 100-150.000</a:t>
            </a:r>
            <a:br>
              <a:rPr lang="da-DK" sz="2400" dirty="0"/>
            </a:br>
            <a:r>
              <a:rPr lang="da-DK" sz="2400" dirty="0"/>
              <a:t>Skelbrønd:					     18-24.000 </a:t>
            </a:r>
            <a:br>
              <a:rPr lang="da-DK" sz="2400" dirty="0"/>
            </a:br>
            <a:r>
              <a:rPr lang="da-DK" sz="2400" u="sng" dirty="0"/>
              <a:t>- Tilslutningsbidrag (fastsat ved lov)                           -26.945</a:t>
            </a:r>
            <a:br>
              <a:rPr lang="da-DK" sz="2400" dirty="0"/>
            </a:br>
            <a:r>
              <a:rPr lang="da-DK" sz="2400" dirty="0"/>
              <a:t>Nettoudgift:				          ca. 91-147.000</a:t>
            </a:r>
            <a:br>
              <a:rPr lang="da-DK" sz="2400" dirty="0"/>
            </a:br>
            <a:br>
              <a:rPr lang="da-DK" sz="2400" dirty="0"/>
            </a:br>
            <a:r>
              <a:rPr lang="da-DK" sz="2400" b="1" i="1" dirty="0"/>
              <a:t>Løbende årlige indtægter:</a:t>
            </a:r>
            <a:br>
              <a:rPr lang="da-DK" sz="2400" dirty="0"/>
            </a:br>
            <a:r>
              <a:rPr lang="da-DK" sz="2400" dirty="0"/>
              <a:t>Fast abonnementsbidrag:                                       	  635</a:t>
            </a:r>
            <a:br>
              <a:rPr lang="da-DK" sz="2400" dirty="0"/>
            </a:br>
            <a:r>
              <a:rPr lang="da-DK" sz="2400" dirty="0"/>
              <a:t>Variabel afgift efter vandforbruget (eks. 35m3):         1.610</a:t>
            </a:r>
            <a:br>
              <a:rPr lang="da-DK" sz="2400" dirty="0"/>
            </a:br>
            <a:r>
              <a:rPr lang="da-DK" sz="2400" u="sng" dirty="0"/>
              <a:t>- Variable udgifter og afgifter (eks. 35m3):                     -350</a:t>
            </a:r>
            <a:br>
              <a:rPr lang="da-DK" sz="2400" dirty="0"/>
            </a:br>
            <a:r>
              <a:rPr lang="da-DK" sz="2400" dirty="0"/>
              <a:t>Nettoindtægt:                                                                    1.895</a:t>
            </a:r>
            <a:br>
              <a:rPr lang="da-DK" sz="2400" dirty="0"/>
            </a:br>
            <a:br>
              <a:rPr lang="da-DK" sz="2400" dirty="0"/>
            </a:br>
            <a:r>
              <a:rPr lang="da-DK" sz="2400" dirty="0"/>
              <a:t>Der er en </a:t>
            </a:r>
            <a:r>
              <a:rPr lang="da-DK" sz="2400" b="1" i="1" dirty="0"/>
              <a:t>meget</a:t>
            </a:r>
            <a:r>
              <a:rPr lang="da-DK" sz="2400" dirty="0"/>
              <a:t> lang tilbagebetalingstid på kloakinvesteringen! </a:t>
            </a:r>
            <a:r>
              <a:rPr lang="da-DK" sz="2400" dirty="0">
                <a:solidFill>
                  <a:srgbClr val="FF0000"/>
                </a:solidFill>
              </a:rPr>
              <a:t>47-77 år!</a:t>
            </a:r>
            <a:endParaRPr lang="da-DK" dirty="0">
              <a:solidFill>
                <a:srgbClr val="FF0000"/>
              </a:solidFill>
            </a:endParaRPr>
          </a:p>
        </p:txBody>
      </p:sp>
    </p:spTree>
    <p:extLst>
      <p:ext uri="{BB962C8B-B14F-4D97-AF65-F5344CB8AC3E}">
        <p14:creationId xmlns:p14="http://schemas.microsoft.com/office/powerpoint/2010/main" val="67596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CDDF3A-02C4-4E6D-8DAC-C30E1257C316}"/>
              </a:ext>
            </a:extLst>
          </p:cNvPr>
          <p:cNvSpPr>
            <a:spLocks noGrp="1"/>
          </p:cNvSpPr>
          <p:nvPr>
            <p:ph type="title"/>
          </p:nvPr>
        </p:nvSpPr>
        <p:spPr>
          <a:xfrm>
            <a:off x="838200" y="365125"/>
            <a:ext cx="10515600" cy="6293127"/>
          </a:xfrm>
        </p:spPr>
        <p:txBody>
          <a:bodyPr/>
          <a:lstStyle/>
          <a:p>
            <a:r>
              <a:rPr lang="da-DK" dirty="0"/>
              <a:t>Problemstillinger for Fanø Vand</a:t>
            </a:r>
            <a:br>
              <a:rPr lang="da-DK" dirty="0"/>
            </a:br>
            <a:br>
              <a:rPr lang="da-DK" dirty="0"/>
            </a:br>
            <a:r>
              <a:rPr lang="da-DK" sz="2400" b="1" i="1" dirty="0"/>
              <a:t>Forsyningssekretariatets regulering</a:t>
            </a:r>
            <a:br>
              <a:rPr lang="da-DK" sz="2400" dirty="0"/>
            </a:br>
            <a:r>
              <a:rPr lang="da-DK" sz="2400" dirty="0"/>
              <a:t>Forsyningssekretariatet udmelder årligt en indtægtsramme</a:t>
            </a:r>
            <a:br>
              <a:rPr lang="da-DK" sz="2400" dirty="0"/>
            </a:br>
            <a:r>
              <a:rPr lang="da-DK" sz="2400" dirty="0"/>
              <a:t>Tilslutningsbidragene udgør en del af Indtægtsrammen</a:t>
            </a:r>
            <a:br>
              <a:rPr lang="da-DK" sz="2400" dirty="0"/>
            </a:br>
            <a:r>
              <a:rPr lang="da-DK" sz="2400" dirty="0"/>
              <a:t>Reguleringssystemet giver ikke mulighed for at sætte prisen op </a:t>
            </a:r>
            <a:br>
              <a:rPr lang="da-DK" sz="2400" dirty="0"/>
            </a:br>
            <a:br>
              <a:rPr lang="da-DK" sz="2400" dirty="0"/>
            </a:br>
            <a:r>
              <a:rPr lang="da-DK" sz="2400" b="1" i="1" dirty="0"/>
              <a:t>Ønsker med hensyn til spildevandsplanen</a:t>
            </a:r>
            <a:br>
              <a:rPr lang="da-DK" sz="2400" dirty="0"/>
            </a:br>
            <a:r>
              <a:rPr lang="da-DK" sz="2400" dirty="0"/>
              <a:t>Længst mulig periode til at gennemføre den nødvendige kloakering</a:t>
            </a:r>
            <a:br>
              <a:rPr lang="da-DK" sz="2400" dirty="0"/>
            </a:br>
            <a:r>
              <a:rPr lang="da-DK" sz="2400" dirty="0"/>
              <a:t>Tilslutningspligt for alle sommerhuse i spildevandsoplandet</a:t>
            </a:r>
            <a:endParaRPr lang="da-DK" dirty="0"/>
          </a:p>
        </p:txBody>
      </p:sp>
    </p:spTree>
    <p:extLst>
      <p:ext uri="{BB962C8B-B14F-4D97-AF65-F5344CB8AC3E}">
        <p14:creationId xmlns:p14="http://schemas.microsoft.com/office/powerpoint/2010/main" val="390760374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178</TotalTime>
  <Words>38</Words>
  <Application>Microsoft Office PowerPoint</Application>
  <PresentationFormat>Widescreen</PresentationFormat>
  <Paragraphs>9</Paragraphs>
  <Slides>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5</vt:i4>
      </vt:variant>
    </vt:vector>
  </HeadingPairs>
  <TitlesOfParts>
    <vt:vector size="9" baseType="lpstr">
      <vt:lpstr>Arial</vt:lpstr>
      <vt:lpstr>Calibri</vt:lpstr>
      <vt:lpstr>Calibri Light</vt:lpstr>
      <vt:lpstr>Office-tema</vt:lpstr>
      <vt:lpstr>Fanø Vand A/S</vt:lpstr>
      <vt:lpstr>  Økonomien – septiktankløsning/tømningsordning  Anlægsudgifter:         inkl moms Etablering af tank, inkl. rørledning:       45-70.000  56-87.000  Løbende årlige udgifter:  1 årlig tømning, pr. 3 m3:       656            820 Ekstra, pr. m3, udover 3 m3:      183            228 Ekstratømning           ca. 1.900   ca. 2.375  Tømningsordningen er ikke underlagt priskontrol, men drives efter et omkostningsdæknings-princip. Fanø Vand administrerer ordningen.  Miljøeffekt:  Kun tørstoffet tømmes, det flydende siver ned i undergrunden Ikke alle septiktanke fungerer optimalt  </vt:lpstr>
      <vt:lpstr> Økonomien – kloakeringsløsning  Anlægsudgifter:           inkl. moms Rørledning fra sommerhus til skelbrønd:                      5-25.000 6.250-31.250 Tilslutningsbidrag:              26.945             33.682 I alt:                  ca. 32-52.000 ca. 40-65.000  Løbende årlige udgifter:  Fast abonnementsbidrag:      635     794 Variabel udgift målt efter vandforbruget: kr. 46 pr. m3 (eks. 35 m3 á 46 = 1.610):                1.610  2.012 I alt:                  2.245  2.805  Miljøeffekt: Ingen lokal forurening   </vt:lpstr>
      <vt:lpstr>Fanø Vands økonomi ved kloakeringsløsning  Anlægsudgifter (pr. tilslutning): Andel af overordnet (tryk)ledning:   100-150.000 Skelbrønd:          18-24.000  - Tilslutningsbidrag (fastsat ved lov)                           -26.945 Nettoudgift:              ca. 91-147.000  Løbende årlige indtægter: Fast abonnementsbidrag:                                          635 Variabel afgift efter vandforbruget (eks. 35m3):         1.610 - Variable udgifter og afgifter (eks. 35m3):                     -350 Nettoindtægt:                                                                    1.895  Der er en meget lang tilbagebetalingstid på kloakinvesteringen! 47-77 år!</vt:lpstr>
      <vt:lpstr>Problemstillinger for Fanø Vand  Forsyningssekretariatets regulering Forsyningssekretariatet udmelder årligt en indtægtsramme Tilslutningsbidragene udgør en del af Indtægtsrammen Reguleringssystemet giver ikke mulighed for at sætte prisen op   Ønsker med hensyn til spildevandsplanen Længst mulig periode til at gennemføre den nødvendige kloakering Tilslutningspligt for alle sommerhuse i spildevandsoplandet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Fanø Vand A/S</dc:title>
  <dc:creator>Kaj Svarrer</dc:creator>
  <cp:lastModifiedBy>Kaj Svarrer</cp:lastModifiedBy>
  <cp:revision>20</cp:revision>
  <cp:lastPrinted>2019-02-19T10:18:03Z</cp:lastPrinted>
  <dcterms:created xsi:type="dcterms:W3CDTF">2019-02-19T08:59:25Z</dcterms:created>
  <dcterms:modified xsi:type="dcterms:W3CDTF">2019-02-20T14:03:56Z</dcterms:modified>
</cp:coreProperties>
</file>